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7"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810" autoAdjust="0"/>
    <p:restoredTop sz="94660"/>
  </p:normalViewPr>
  <p:slideViewPr>
    <p:cSldViewPr snapToGrid="0">
      <p:cViewPr varScale="1">
        <p:scale>
          <a:sx n="77" d="100"/>
          <a:sy n="77" d="100"/>
        </p:scale>
        <p:origin x="60" y="3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6350" y="-12231"/>
            <a:ext cx="6877353" cy="9930462"/>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473216"/>
            <a:ext cx="4370039" cy="2377992"/>
          </a:xfrm>
        </p:spPr>
        <p:txBody>
          <a:bodyPr anchor="b">
            <a:noAutofit/>
          </a:bodyPr>
          <a:lstStyle>
            <a:lvl1pPr algn="r">
              <a:defRPr sz="405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47947" y="5851205"/>
            <a:ext cx="4370039" cy="1584410"/>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8D7DB5-C916-4731-AA66-B11C2E5A211C}" type="datetimeFigureOut">
              <a:rPr kumimoji="1" lang="ja-JP" altLang="en-US" smtClean="0"/>
              <a:t>2023/1/5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70490A-20A0-483C-8D74-CDFCE0044064}" type="slidenum">
              <a:rPr kumimoji="1" lang="ja-JP" altLang="en-US" smtClean="0"/>
              <a:t>‹#›</a:t>
            </a:fld>
            <a:endParaRPr kumimoji="1" lang="ja-JP" altLang="en-US"/>
          </a:p>
        </p:txBody>
      </p:sp>
    </p:spTree>
    <p:extLst>
      <p:ext uri="{BB962C8B-B14F-4D97-AF65-F5344CB8AC3E}">
        <p14:creationId xmlns:p14="http://schemas.microsoft.com/office/powerpoint/2010/main" val="102403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4916311"/>
          </a:xfrm>
        </p:spPr>
        <p:txBody>
          <a:bodyPr anchor="ctr">
            <a:normAutofit/>
          </a:bodyPr>
          <a:lstStyle>
            <a:lvl1pPr algn="l">
              <a:defRPr sz="33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8D7DB5-C916-4731-AA66-B11C2E5A211C}" type="datetimeFigureOut">
              <a:rPr kumimoji="1" lang="ja-JP" altLang="en-US" smtClean="0"/>
              <a:t>2023/1/5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70490A-20A0-483C-8D74-CDFCE0044064}" type="slidenum">
              <a:rPr kumimoji="1" lang="ja-JP" altLang="en-US" smtClean="0"/>
              <a:t>‹#›</a:t>
            </a:fld>
            <a:endParaRPr kumimoji="1" lang="ja-JP" altLang="en-US"/>
          </a:p>
        </p:txBody>
      </p:sp>
    </p:spTree>
    <p:extLst>
      <p:ext uri="{BB962C8B-B14F-4D97-AF65-F5344CB8AC3E}">
        <p14:creationId xmlns:p14="http://schemas.microsoft.com/office/powerpoint/2010/main" val="1275707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825806" y="5246511"/>
            <a:ext cx="4064853" cy="550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457199"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8D7DB5-C916-4731-AA66-B11C2E5A211C}" type="datetimeFigureOut">
              <a:rPr kumimoji="1" lang="ja-JP" altLang="en-US" smtClean="0"/>
              <a:t>2023/1/5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70490A-20A0-483C-8D74-CDFCE0044064}" type="slidenum">
              <a:rPr kumimoji="1" lang="ja-JP" altLang="en-US" smtClean="0"/>
              <a:t>‹#›</a:t>
            </a:fld>
            <a:endParaRPr kumimoji="1" lang="ja-JP" alt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7851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457199" y="2790649"/>
            <a:ext cx="4760786" cy="3748998"/>
          </a:xfrm>
        </p:spPr>
        <p:txBody>
          <a:bodyPr anchor="b">
            <a:normAutofit/>
          </a:bodyPr>
          <a:lstStyle>
            <a:lvl1pPr algn="l">
              <a:defRPr sz="33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8D7DB5-C916-4731-AA66-B11C2E5A211C}" type="datetimeFigureOut">
              <a:rPr kumimoji="1" lang="ja-JP" altLang="en-US" smtClean="0"/>
              <a:t>2023/1/5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70490A-20A0-483C-8D74-CDFCE0044064}" type="slidenum">
              <a:rPr kumimoji="1" lang="ja-JP" altLang="en-US" smtClean="0"/>
              <a:t>‹#›</a:t>
            </a:fld>
            <a:endParaRPr kumimoji="1" lang="ja-JP" altLang="en-US"/>
          </a:p>
        </p:txBody>
      </p:sp>
    </p:spTree>
    <p:extLst>
      <p:ext uri="{BB962C8B-B14F-4D97-AF65-F5344CB8AC3E}">
        <p14:creationId xmlns:p14="http://schemas.microsoft.com/office/powerpoint/2010/main" val="359921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8D7DB5-C916-4731-AA66-B11C2E5A211C}" type="datetimeFigureOut">
              <a:rPr kumimoji="1" lang="ja-JP" altLang="en-US" smtClean="0"/>
              <a:t>2023/1/5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70490A-20A0-483C-8D74-CDFCE0044064}" type="slidenum">
              <a:rPr kumimoji="1" lang="ja-JP" altLang="en-US" smtClean="0"/>
              <a:t>‹#›</a:t>
            </a:fld>
            <a:endParaRPr kumimoji="1" lang="ja-JP" alt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47287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461886" y="880533"/>
            <a:ext cx="4756099" cy="4365978"/>
          </a:xfrm>
        </p:spPr>
        <p:txBody>
          <a:bodyPr anchor="ctr">
            <a:normAutofit/>
          </a:bodyPr>
          <a:lstStyle>
            <a:lvl1pPr algn="l">
              <a:defRPr sz="33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8D7DB5-C916-4731-AA66-B11C2E5A211C}" type="datetimeFigureOut">
              <a:rPr kumimoji="1" lang="ja-JP" altLang="en-US" smtClean="0"/>
              <a:t>2023/1/5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70490A-20A0-483C-8D74-CDFCE0044064}" type="slidenum">
              <a:rPr kumimoji="1" lang="ja-JP" altLang="en-US" smtClean="0"/>
              <a:t>‹#›</a:t>
            </a:fld>
            <a:endParaRPr kumimoji="1" lang="ja-JP" altLang="en-US"/>
          </a:p>
        </p:txBody>
      </p:sp>
    </p:spTree>
    <p:extLst>
      <p:ext uri="{BB962C8B-B14F-4D97-AF65-F5344CB8AC3E}">
        <p14:creationId xmlns:p14="http://schemas.microsoft.com/office/powerpoint/2010/main" val="2506620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8D7DB5-C916-4731-AA66-B11C2E5A211C}" type="datetimeFigureOut">
              <a:rPr kumimoji="1" lang="ja-JP" altLang="en-US" smtClean="0"/>
              <a:t>2023/1/5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70490A-20A0-483C-8D74-CDFCE0044064}" type="slidenum">
              <a:rPr kumimoji="1" lang="ja-JP" altLang="en-US" smtClean="0"/>
              <a:t>‹#›</a:t>
            </a:fld>
            <a:endParaRPr kumimoji="1" lang="ja-JP" altLang="en-US"/>
          </a:p>
        </p:txBody>
      </p:sp>
    </p:spTree>
    <p:extLst>
      <p:ext uri="{BB962C8B-B14F-4D97-AF65-F5344CB8AC3E}">
        <p14:creationId xmlns:p14="http://schemas.microsoft.com/office/powerpoint/2010/main" val="1444288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80534"/>
            <a:ext cx="734109" cy="7585429"/>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199" y="880534"/>
            <a:ext cx="3896270" cy="758542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8D7DB5-C916-4731-AA66-B11C2E5A211C}" type="datetimeFigureOut">
              <a:rPr kumimoji="1" lang="ja-JP" altLang="en-US" smtClean="0"/>
              <a:t>2023/1/5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70490A-20A0-483C-8D74-CDFCE0044064}" type="slidenum">
              <a:rPr kumimoji="1" lang="ja-JP" altLang="en-US" smtClean="0"/>
              <a:t>‹#›</a:t>
            </a:fld>
            <a:endParaRPr kumimoji="1" lang="ja-JP" altLang="en-US"/>
          </a:p>
        </p:txBody>
      </p:sp>
    </p:spTree>
    <p:extLst>
      <p:ext uri="{BB962C8B-B14F-4D97-AF65-F5344CB8AC3E}">
        <p14:creationId xmlns:p14="http://schemas.microsoft.com/office/powerpoint/2010/main" val="365761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8D7DB5-C916-4731-AA66-B11C2E5A211C}" type="datetimeFigureOut">
              <a:rPr kumimoji="1" lang="ja-JP" altLang="en-US" smtClean="0"/>
              <a:t>2023/1/5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70490A-20A0-483C-8D74-CDFCE0044064}" type="slidenum">
              <a:rPr kumimoji="1" lang="ja-JP" altLang="en-US" smtClean="0"/>
              <a:t>‹#›</a:t>
            </a:fld>
            <a:endParaRPr kumimoji="1" lang="ja-JP" altLang="en-US"/>
          </a:p>
        </p:txBody>
      </p:sp>
    </p:spTree>
    <p:extLst>
      <p:ext uri="{BB962C8B-B14F-4D97-AF65-F5344CB8AC3E}">
        <p14:creationId xmlns:p14="http://schemas.microsoft.com/office/powerpoint/2010/main" val="3570844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199" y="3901254"/>
            <a:ext cx="4760786" cy="2638395"/>
          </a:xfrm>
        </p:spPr>
        <p:txBody>
          <a:bodyPr anchor="b"/>
          <a:lstStyle>
            <a:lvl1pPr algn="l">
              <a:defRPr sz="3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199" y="6539647"/>
            <a:ext cx="4760786" cy="12428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8D7DB5-C916-4731-AA66-B11C2E5A211C}" type="datetimeFigureOut">
              <a:rPr kumimoji="1" lang="ja-JP" altLang="en-US" smtClean="0"/>
              <a:t>2023/1/5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70490A-20A0-483C-8D74-CDFCE0044064}" type="slidenum">
              <a:rPr kumimoji="1" lang="ja-JP" altLang="en-US" smtClean="0"/>
              <a:t>‹#›</a:t>
            </a:fld>
            <a:endParaRPr kumimoji="1" lang="ja-JP" altLang="en-US"/>
          </a:p>
        </p:txBody>
      </p:sp>
    </p:spTree>
    <p:extLst>
      <p:ext uri="{BB962C8B-B14F-4D97-AF65-F5344CB8AC3E}">
        <p14:creationId xmlns:p14="http://schemas.microsoft.com/office/powerpoint/2010/main" val="1489445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1907822"/>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57200" y="3120851"/>
            <a:ext cx="2316082" cy="560556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2901903" y="3120853"/>
            <a:ext cx="2316083" cy="560556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A8D7DB5-C916-4731-AA66-B11C2E5A211C}" type="datetimeFigureOut">
              <a:rPr kumimoji="1" lang="ja-JP" altLang="en-US" smtClean="0"/>
              <a:t>2023/1/5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70490A-20A0-483C-8D74-CDFCE0044064}" type="slidenum">
              <a:rPr kumimoji="1" lang="ja-JP" altLang="en-US" smtClean="0"/>
              <a:t>‹#›</a:t>
            </a:fld>
            <a:endParaRPr kumimoji="1" lang="ja-JP" altLang="en-US"/>
          </a:p>
        </p:txBody>
      </p:sp>
    </p:spTree>
    <p:extLst>
      <p:ext uri="{BB962C8B-B14F-4D97-AF65-F5344CB8AC3E}">
        <p14:creationId xmlns:p14="http://schemas.microsoft.com/office/powerpoint/2010/main" val="15442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5" cy="1907822"/>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199"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57199" y="3953801"/>
            <a:ext cx="2318004" cy="477261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2899980"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2899980" y="3953801"/>
            <a:ext cx="2318004" cy="477261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A8D7DB5-C916-4731-AA66-B11C2E5A211C}" type="datetimeFigureOut">
              <a:rPr kumimoji="1" lang="ja-JP" altLang="en-US" smtClean="0"/>
              <a:t>2023/1/5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970490A-20A0-483C-8D74-CDFCE0044064}" type="slidenum">
              <a:rPr kumimoji="1" lang="ja-JP" altLang="en-US" smtClean="0"/>
              <a:t>‹#›</a:t>
            </a:fld>
            <a:endParaRPr kumimoji="1" lang="ja-JP" altLang="en-US"/>
          </a:p>
        </p:txBody>
      </p:sp>
    </p:spTree>
    <p:extLst>
      <p:ext uri="{BB962C8B-B14F-4D97-AF65-F5344CB8AC3E}">
        <p14:creationId xmlns:p14="http://schemas.microsoft.com/office/powerpoint/2010/main" val="910899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57199" y="880533"/>
            <a:ext cx="4760786" cy="1907822"/>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A8D7DB5-C916-4731-AA66-B11C2E5A211C}" type="datetimeFigureOut">
              <a:rPr kumimoji="1" lang="ja-JP" altLang="en-US" smtClean="0"/>
              <a:t>2023/1/5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970490A-20A0-483C-8D74-CDFCE0044064}" type="slidenum">
              <a:rPr kumimoji="1" lang="ja-JP" altLang="en-US" smtClean="0"/>
              <a:t>‹#›</a:t>
            </a:fld>
            <a:endParaRPr kumimoji="1" lang="ja-JP" altLang="en-US"/>
          </a:p>
        </p:txBody>
      </p:sp>
    </p:spTree>
    <p:extLst>
      <p:ext uri="{BB962C8B-B14F-4D97-AF65-F5344CB8AC3E}">
        <p14:creationId xmlns:p14="http://schemas.microsoft.com/office/powerpoint/2010/main" val="3300022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D7DB5-C916-4731-AA66-B11C2E5A211C}" type="datetimeFigureOut">
              <a:rPr kumimoji="1" lang="ja-JP" altLang="en-US" smtClean="0"/>
              <a:t>2023/1/5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970490A-20A0-483C-8D74-CDFCE0044064}" type="slidenum">
              <a:rPr kumimoji="1" lang="ja-JP" altLang="en-US" smtClean="0"/>
              <a:t>‹#›</a:t>
            </a:fld>
            <a:endParaRPr kumimoji="1" lang="ja-JP" altLang="en-US"/>
          </a:p>
        </p:txBody>
      </p:sp>
    </p:spTree>
    <p:extLst>
      <p:ext uri="{BB962C8B-B14F-4D97-AF65-F5344CB8AC3E}">
        <p14:creationId xmlns:p14="http://schemas.microsoft.com/office/powerpoint/2010/main" val="201459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199" y="2164650"/>
            <a:ext cx="2092637" cy="1846673"/>
          </a:xfrm>
        </p:spPr>
        <p:txBody>
          <a:bodyPr anchor="b">
            <a:normAutofit/>
          </a:bodyPr>
          <a:lstStyle>
            <a:lvl1pPr>
              <a:defRPr sz="1500"/>
            </a:lvl1pPr>
          </a:lstStyle>
          <a:p>
            <a:r>
              <a:rPr lang="ja-JP" altLang="en-US"/>
              <a:t>マスター タイトルの書式設定</a:t>
            </a:r>
            <a:endParaRPr lang="en-US" dirty="0"/>
          </a:p>
        </p:txBody>
      </p:sp>
      <p:sp>
        <p:nvSpPr>
          <p:cNvPr id="3" name="Content Placeholder 2"/>
          <p:cNvSpPr>
            <a:spLocks noGrp="1"/>
          </p:cNvSpPr>
          <p:nvPr>
            <p:ph idx="1"/>
          </p:nvPr>
        </p:nvSpPr>
        <p:spPr>
          <a:xfrm>
            <a:off x="2678456" y="743781"/>
            <a:ext cx="2539528" cy="7982631"/>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199" y="4011323"/>
            <a:ext cx="2092637" cy="3733093"/>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8D7DB5-C916-4731-AA66-B11C2E5A211C}" type="datetimeFigureOut">
              <a:rPr kumimoji="1" lang="ja-JP" altLang="en-US" smtClean="0"/>
              <a:t>2023/1/5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70490A-20A0-483C-8D74-CDFCE0044064}" type="slidenum">
              <a:rPr kumimoji="1" lang="ja-JP" altLang="en-US" smtClean="0"/>
              <a:t>‹#›</a:t>
            </a:fld>
            <a:endParaRPr kumimoji="1" lang="ja-JP" altLang="en-US"/>
          </a:p>
        </p:txBody>
      </p:sp>
    </p:spTree>
    <p:extLst>
      <p:ext uri="{BB962C8B-B14F-4D97-AF65-F5344CB8AC3E}">
        <p14:creationId xmlns:p14="http://schemas.microsoft.com/office/powerpoint/2010/main" val="3412120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199" y="6934200"/>
            <a:ext cx="4760786" cy="818622"/>
          </a:xfrm>
        </p:spPr>
        <p:txBody>
          <a:bodyPr anchor="b">
            <a:normAutofit/>
          </a:bodyPr>
          <a:lstStyle>
            <a:lvl1pPr algn="l">
              <a:defRPr sz="18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7199" y="880533"/>
            <a:ext cx="4760786" cy="5554926"/>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57199" y="7752822"/>
            <a:ext cx="4760786" cy="97359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8D7DB5-C916-4731-AA66-B11C2E5A211C}" type="datetimeFigureOut">
              <a:rPr kumimoji="1" lang="ja-JP" altLang="en-US" smtClean="0"/>
              <a:t>2023/1/5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70490A-20A0-483C-8D74-CDFCE0044064}" type="slidenum">
              <a:rPr kumimoji="1" lang="ja-JP" altLang="en-US" smtClean="0"/>
              <a:t>‹#›</a:t>
            </a:fld>
            <a:endParaRPr kumimoji="1" lang="ja-JP" altLang="en-US"/>
          </a:p>
        </p:txBody>
      </p:sp>
    </p:spTree>
    <p:extLst>
      <p:ext uri="{BB962C8B-B14F-4D97-AF65-F5344CB8AC3E}">
        <p14:creationId xmlns:p14="http://schemas.microsoft.com/office/powerpoint/2010/main" val="1430907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2231"/>
            <a:ext cx="6877354" cy="9930462"/>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80533"/>
            <a:ext cx="4760785" cy="1907822"/>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57199" y="3120853"/>
            <a:ext cx="4760786" cy="560556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053944" y="8726414"/>
            <a:ext cx="513099"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2A8D7DB5-C916-4731-AA66-B11C2E5A211C}" type="datetimeFigureOut">
              <a:rPr kumimoji="1" lang="ja-JP" altLang="en-US" smtClean="0"/>
              <a:t>2023/1/5</a:t>
            </a:fld>
            <a:endParaRPr kumimoji="1" lang="ja-JP" altLang="en-US"/>
          </a:p>
        </p:txBody>
      </p:sp>
      <p:sp>
        <p:nvSpPr>
          <p:cNvPr id="5" name="Footer Placeholder 4"/>
          <p:cNvSpPr>
            <a:spLocks noGrp="1"/>
          </p:cNvSpPr>
          <p:nvPr>
            <p:ph type="ftr" sz="quarter" idx="3"/>
          </p:nvPr>
        </p:nvSpPr>
        <p:spPr>
          <a:xfrm>
            <a:off x="457200" y="8726414"/>
            <a:ext cx="3467230" cy="52740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33507" y="8726414"/>
            <a:ext cx="384479" cy="527403"/>
          </a:xfrm>
          <a:prstGeom prst="rect">
            <a:avLst/>
          </a:prstGeom>
        </p:spPr>
        <p:txBody>
          <a:bodyPr vert="horz" lIns="91440" tIns="45720" rIns="91440" bIns="45720" rtlCol="0" anchor="ctr"/>
          <a:lstStyle>
            <a:lvl1pPr algn="r">
              <a:defRPr sz="675">
                <a:solidFill>
                  <a:schemeClr val="accent1"/>
                </a:solidFill>
              </a:defRPr>
            </a:lvl1pPr>
          </a:lstStyle>
          <a:p>
            <a:fld id="{4970490A-20A0-483C-8D74-CDFCE0044064}" type="slidenum">
              <a:rPr kumimoji="1" lang="ja-JP" altLang="en-US" smtClean="0"/>
              <a:t>‹#›</a:t>
            </a:fld>
            <a:endParaRPr kumimoji="1" lang="ja-JP" altLang="en-US"/>
          </a:p>
        </p:txBody>
      </p:sp>
    </p:spTree>
    <p:extLst>
      <p:ext uri="{BB962C8B-B14F-4D97-AF65-F5344CB8AC3E}">
        <p14:creationId xmlns:p14="http://schemas.microsoft.com/office/powerpoint/2010/main" val="4221070802"/>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342900" rtl="0" eaLnBrk="1" latinLnBrk="0" hangingPunct="1">
        <a:spcBef>
          <a:spcPct val="0"/>
        </a:spcBef>
        <a:buNone/>
        <a:defRPr kumimoji="1" sz="27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kumimoji="1"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kumimoji="1"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6D3B602E-C6D5-4E6A-16A4-4050A4791E8D}"/>
              </a:ext>
            </a:extLst>
          </p:cNvPr>
          <p:cNvSpPr/>
          <p:nvPr/>
        </p:nvSpPr>
        <p:spPr>
          <a:xfrm>
            <a:off x="25401" y="8522198"/>
            <a:ext cx="6765924" cy="809127"/>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HGS創英角ｺﾞｼｯｸUB" panose="020B0900000000000000" pitchFamily="50" charset="-128"/>
                <a:ea typeface="HGS創英角ｺﾞｼｯｸUB" panose="020B0900000000000000" pitchFamily="50" charset="-128"/>
              </a:rPr>
              <a:t>【</a:t>
            </a:r>
            <a:r>
              <a:rPr kumimoji="1" lang="ja-JP" altLang="en-US" sz="1200" dirty="0">
                <a:solidFill>
                  <a:schemeClr val="tx1"/>
                </a:solidFill>
                <a:latin typeface="HGS創英角ｺﾞｼｯｸUB" panose="020B0900000000000000" pitchFamily="50" charset="-128"/>
                <a:ea typeface="HGS創英角ｺﾞｼｯｸUB" panose="020B0900000000000000" pitchFamily="50" charset="-128"/>
              </a:rPr>
              <a:t>個人情報の取り扱いについて</a:t>
            </a:r>
            <a:r>
              <a:rPr kumimoji="1" lang="en-US" altLang="ja-JP" sz="1200" dirty="0">
                <a:solidFill>
                  <a:schemeClr val="tx1"/>
                </a:solidFill>
                <a:latin typeface="HGS創英角ｺﾞｼｯｸUB" panose="020B0900000000000000" pitchFamily="50" charset="-128"/>
                <a:ea typeface="HGS創英角ｺﾞｼｯｸUB" panose="020B0900000000000000" pitchFamily="50" charset="-128"/>
              </a:rPr>
              <a:t>】</a:t>
            </a:r>
          </a:p>
          <a:p>
            <a:r>
              <a:rPr kumimoji="1" lang="ja-JP" altLang="en-US" sz="1100" dirty="0">
                <a:solidFill>
                  <a:schemeClr val="tx1"/>
                </a:solidFill>
                <a:latin typeface="HGS創英角ｺﾞｼｯｸUB" panose="020B0900000000000000" pitchFamily="50" charset="-128"/>
                <a:ea typeface="HGS創英角ｺﾞｼｯｸUB" panose="020B0900000000000000" pitchFamily="50" charset="-128"/>
              </a:rPr>
              <a:t>個人情報はご質問への回答、日本腎代替療法医療専門職推進協会への名簿提出のみに使用します。</a:t>
            </a:r>
            <a:endParaRPr kumimoji="1" lang="en-US" altLang="ja-JP" sz="11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ja-JP" altLang="en-US" sz="1100" dirty="0">
                <a:solidFill>
                  <a:schemeClr val="tx1"/>
                </a:solidFill>
                <a:latin typeface="HGS創英角ｺﾞｼｯｸUB" panose="020B0900000000000000" pitchFamily="50" charset="-128"/>
                <a:ea typeface="HGS創英角ｺﾞｼｯｸUB" panose="020B0900000000000000" pitchFamily="50" charset="-128"/>
              </a:rPr>
              <a:t>問い合わせ先：三重大学医学部附属病院　血液浄化療法部</a:t>
            </a:r>
            <a:endParaRPr kumimoji="1" lang="en-US" altLang="ja-JP" sz="11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ja-JP" altLang="en-US" sz="1100" dirty="0">
                <a:solidFill>
                  <a:schemeClr val="tx1"/>
                </a:solidFill>
                <a:latin typeface="HGS創英角ｺﾞｼｯｸUB" panose="020B0900000000000000" pitchFamily="50" charset="-128"/>
                <a:ea typeface="HGS創英角ｺﾞｼｯｸUB" panose="020B0900000000000000" pitchFamily="50" charset="-128"/>
              </a:rPr>
              <a:t>　　　　電話番号：</a:t>
            </a:r>
            <a:r>
              <a:rPr kumimoji="1" lang="en-US" altLang="ja-JP" sz="1100" dirty="0">
                <a:solidFill>
                  <a:schemeClr val="tx1"/>
                </a:solidFill>
                <a:latin typeface="HGS創英角ｺﾞｼｯｸUB" panose="020B0900000000000000" pitchFamily="50" charset="-128"/>
                <a:ea typeface="HGS創英角ｺﾞｼｯｸUB" panose="020B0900000000000000" pitchFamily="50" charset="-128"/>
              </a:rPr>
              <a:t>059-231-5403</a:t>
            </a:r>
            <a:r>
              <a:rPr kumimoji="1" lang="ja-JP" altLang="en-US" sz="1100" dirty="0">
                <a:solidFill>
                  <a:schemeClr val="tx1"/>
                </a:solidFill>
                <a:latin typeface="HGS創英角ｺﾞｼｯｸUB" panose="020B0900000000000000" pitchFamily="50" charset="-128"/>
                <a:ea typeface="HGS創英角ｺﾞｼｯｸUB" panose="020B0900000000000000" pitchFamily="50" charset="-128"/>
              </a:rPr>
              <a:t>（平日</a:t>
            </a:r>
            <a:r>
              <a:rPr kumimoji="1" lang="en-US" altLang="ja-JP" sz="1100" dirty="0">
                <a:solidFill>
                  <a:schemeClr val="tx1"/>
                </a:solidFill>
                <a:latin typeface="HGS創英角ｺﾞｼｯｸUB" panose="020B0900000000000000" pitchFamily="50" charset="-128"/>
                <a:ea typeface="HGS創英角ｺﾞｼｯｸUB" panose="020B0900000000000000" pitchFamily="50" charset="-128"/>
              </a:rPr>
              <a:t>9</a:t>
            </a:r>
            <a:r>
              <a:rPr kumimoji="1" lang="ja-JP" altLang="en-US" sz="1100" dirty="0">
                <a:solidFill>
                  <a:schemeClr val="tx1"/>
                </a:solidFill>
                <a:latin typeface="HGS創英角ｺﾞｼｯｸUB" panose="020B0900000000000000" pitchFamily="50" charset="-128"/>
                <a:ea typeface="HGS創英角ｺﾞｼｯｸUB" panose="020B0900000000000000" pitchFamily="50" charset="-128"/>
              </a:rPr>
              <a:t>～</a:t>
            </a:r>
            <a:r>
              <a:rPr kumimoji="1" lang="en-US" altLang="ja-JP" sz="1100" dirty="0">
                <a:solidFill>
                  <a:schemeClr val="tx1"/>
                </a:solidFill>
                <a:latin typeface="HGS創英角ｺﾞｼｯｸUB" panose="020B0900000000000000" pitchFamily="50" charset="-128"/>
                <a:ea typeface="HGS創英角ｺﾞｼｯｸUB" panose="020B0900000000000000" pitchFamily="50" charset="-128"/>
              </a:rPr>
              <a:t>16</a:t>
            </a:r>
            <a:r>
              <a:rPr kumimoji="1" lang="ja-JP" altLang="en-US" sz="1100" dirty="0">
                <a:solidFill>
                  <a:schemeClr val="tx1"/>
                </a:solidFill>
                <a:latin typeface="HGS創英角ｺﾞｼｯｸUB" panose="020B0900000000000000" pitchFamily="50" charset="-128"/>
                <a:ea typeface="HGS創英角ｺﾞｼｯｸUB" panose="020B0900000000000000" pitchFamily="50" charset="-128"/>
              </a:rPr>
              <a:t>時）</a:t>
            </a:r>
            <a:r>
              <a:rPr kumimoji="1" lang="en-US" altLang="ja-JP" sz="1100" dirty="0">
                <a:solidFill>
                  <a:schemeClr val="tx1"/>
                </a:solidFill>
                <a:latin typeface="HGS創英角ｺﾞｼｯｸUB" panose="020B0900000000000000" pitchFamily="50" charset="-128"/>
                <a:ea typeface="HGS創英角ｺﾞｼｯｸUB" panose="020B0900000000000000" pitchFamily="50" charset="-128"/>
              </a:rPr>
              <a:t> </a:t>
            </a:r>
            <a:r>
              <a:rPr kumimoji="1" lang="ja-JP" altLang="en-US" sz="1100" dirty="0">
                <a:solidFill>
                  <a:schemeClr val="tx1"/>
                </a:solidFill>
                <a:latin typeface="HGS創英角ｺﾞｼｯｸUB" panose="020B0900000000000000" pitchFamily="50" charset="-128"/>
                <a:ea typeface="HGS創英角ｺﾞｼｯｸUB" panose="020B0900000000000000" pitchFamily="50" charset="-128"/>
              </a:rPr>
              <a:t>メールアドレス：</a:t>
            </a:r>
            <a:r>
              <a:rPr kumimoji="1" lang="en-US" altLang="ja-JP" sz="1100" dirty="0">
                <a:solidFill>
                  <a:schemeClr val="tx1"/>
                </a:solidFill>
                <a:latin typeface="HGS創英角ｺﾞｼｯｸUB" panose="020B0900000000000000" pitchFamily="50" charset="-128"/>
                <a:ea typeface="HGS創英角ｺﾞｼｯｸUB" panose="020B0900000000000000" pitchFamily="50" charset="-128"/>
              </a:rPr>
              <a:t>jin-kouenkai@med.mie-u.ac.jp</a:t>
            </a:r>
          </a:p>
        </p:txBody>
      </p:sp>
      <p:sp>
        <p:nvSpPr>
          <p:cNvPr id="4" name="テキスト ボックス 3">
            <a:extLst>
              <a:ext uri="{FF2B5EF4-FFF2-40B4-BE49-F238E27FC236}">
                <a16:creationId xmlns:a16="http://schemas.microsoft.com/office/drawing/2014/main" id="{FA4F3CDD-53E2-5654-2548-A7CDF0596725}"/>
              </a:ext>
            </a:extLst>
          </p:cNvPr>
          <p:cNvSpPr txBox="1"/>
          <p:nvPr/>
        </p:nvSpPr>
        <p:spPr>
          <a:xfrm>
            <a:off x="1638395" y="9357893"/>
            <a:ext cx="3860705" cy="523220"/>
          </a:xfrm>
          <a:prstGeom prst="rect">
            <a:avLst/>
          </a:prstGeom>
          <a:noFill/>
        </p:spPr>
        <p:txBody>
          <a:bodyPr wrap="square" rtlCol="0">
            <a:spAutoFit/>
          </a:bodyPr>
          <a:lstStyle/>
          <a:p>
            <a:r>
              <a:rPr kumimoji="1" lang="ja-JP" altLang="en-US" sz="1400" dirty="0">
                <a:latin typeface="ＭＳ Ｐゴシック" panose="020B0600070205080204" pitchFamily="50" charset="-128"/>
                <a:ea typeface="ＭＳ Ｐゴシック" panose="020B0600070205080204" pitchFamily="50" charset="-128"/>
              </a:rPr>
              <a:t>主催：三重大学医学部附属病院</a:t>
            </a:r>
            <a:endParaRPr kumimoji="1" lang="en-US" altLang="ja-JP" sz="1400" dirty="0">
              <a:latin typeface="ＭＳ Ｐゴシック" panose="020B0600070205080204" pitchFamily="50" charset="-128"/>
              <a:ea typeface="ＭＳ Ｐゴシック" panose="020B0600070205080204" pitchFamily="50" charset="-128"/>
            </a:endParaRPr>
          </a:p>
          <a:p>
            <a:r>
              <a:rPr kumimoji="1" lang="ja-JP" altLang="en-US" sz="1400" dirty="0">
                <a:latin typeface="ＭＳ Ｐゴシック" panose="020B0600070205080204" pitchFamily="50" charset="-128"/>
                <a:ea typeface="ＭＳ Ｐゴシック" panose="020B0600070205080204" pitchFamily="50" charset="-128"/>
              </a:rPr>
              <a:t>後援：日本腎代替療法医療専門職推進協会</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E5194D00-0A29-C549-9CC5-3B255FC06E1B}"/>
              </a:ext>
            </a:extLst>
          </p:cNvPr>
          <p:cNvSpPr txBox="1"/>
          <p:nvPr/>
        </p:nvSpPr>
        <p:spPr>
          <a:xfrm>
            <a:off x="130981" y="5902333"/>
            <a:ext cx="6660344" cy="2600712"/>
          </a:xfrm>
          <a:prstGeom prst="rect">
            <a:avLst/>
          </a:prstGeom>
          <a:noFill/>
        </p:spPr>
        <p:txBody>
          <a:bodyPr wrap="square" rtlCol="0">
            <a:spAutoFit/>
          </a:bodyPr>
          <a:lstStyle/>
          <a:p>
            <a:r>
              <a:rPr kumimoji="1" lang="ja-JP" altLang="en-US" sz="1400" dirty="0">
                <a:latin typeface="ＭＳ Ｐゴシック" panose="020B0600070205080204" pitchFamily="50" charset="-128"/>
                <a:ea typeface="ＭＳ Ｐゴシック" panose="020B0600070205080204" pitchFamily="50" charset="-128"/>
              </a:rPr>
              <a:t>当講演会は</a:t>
            </a:r>
            <a:r>
              <a:rPr kumimoji="1" lang="en-US" altLang="ja-JP" sz="1400" dirty="0">
                <a:latin typeface="ＭＳ Ｐゴシック" panose="020B0600070205080204" pitchFamily="50" charset="-128"/>
                <a:ea typeface="ＭＳ Ｐゴシック" panose="020B0600070205080204" pitchFamily="50" charset="-128"/>
              </a:rPr>
              <a:t>Microsoft Teams</a:t>
            </a:r>
            <a:r>
              <a:rPr kumimoji="1" lang="ja-JP" altLang="en-US" sz="1400" dirty="0">
                <a:latin typeface="ＭＳ Ｐゴシック" panose="020B0600070205080204" pitchFamily="50" charset="-128"/>
                <a:ea typeface="ＭＳ Ｐゴシック" panose="020B0600070205080204" pitchFamily="50" charset="-128"/>
              </a:rPr>
              <a:t>ウェビナー　　　　　　　を用いた</a:t>
            </a:r>
            <a:endParaRPr kumimoji="1" lang="en-US" altLang="ja-JP" sz="1400" dirty="0">
              <a:latin typeface="ＭＳ Ｐゴシック" panose="020B0600070205080204" pitchFamily="50" charset="-128"/>
              <a:ea typeface="ＭＳ Ｐゴシック" panose="020B0600070205080204" pitchFamily="50" charset="-128"/>
            </a:endParaRPr>
          </a:p>
          <a:p>
            <a:r>
              <a:rPr kumimoji="1" lang="ja-JP" altLang="en-US" sz="1400" dirty="0">
                <a:latin typeface="ＭＳ Ｐゴシック" panose="020B0600070205080204" pitchFamily="50" charset="-128"/>
                <a:ea typeface="ＭＳ Ｐゴシック" panose="020B0600070205080204" pitchFamily="50" charset="-128"/>
              </a:rPr>
              <a:t>ウェブ講演会です。メールアドレスの登録が必要となります。</a:t>
            </a:r>
            <a:endParaRPr kumimoji="1" lang="en-US" altLang="ja-JP" sz="1400" dirty="0">
              <a:latin typeface="ＭＳ Ｐゴシック" panose="020B0600070205080204" pitchFamily="50" charset="-128"/>
              <a:ea typeface="ＭＳ Ｐゴシック" panose="020B0600070205080204" pitchFamily="50" charset="-128"/>
            </a:endParaRPr>
          </a:p>
          <a:p>
            <a:r>
              <a:rPr kumimoji="1" lang="ja-JP" altLang="en-US" sz="1400" dirty="0">
                <a:latin typeface="ＭＳ Ｐゴシック" panose="020B0600070205080204" pitchFamily="50" charset="-128"/>
                <a:ea typeface="ＭＳ Ｐゴシック" panose="020B0600070205080204" pitchFamily="50" charset="-128"/>
              </a:rPr>
              <a:t>二次元コード又は下記問い合わせ先の</a:t>
            </a:r>
            <a:r>
              <a:rPr kumimoji="1" lang="en-US" altLang="ja-JP" sz="1400" dirty="0">
                <a:latin typeface="ＭＳ Ｐゴシック" panose="020B0600070205080204" pitchFamily="50" charset="-128"/>
                <a:ea typeface="ＭＳ Ｐゴシック" panose="020B0600070205080204" pitchFamily="50" charset="-128"/>
              </a:rPr>
              <a:t>E-mail</a:t>
            </a:r>
            <a:r>
              <a:rPr kumimoji="1" lang="ja-JP" altLang="en-US" sz="1400" dirty="0">
                <a:latin typeface="ＭＳ Ｐゴシック" panose="020B0600070205080204" pitchFamily="50" charset="-128"/>
                <a:ea typeface="ＭＳ Ｐゴシック" panose="020B0600070205080204" pitchFamily="50" charset="-128"/>
              </a:rPr>
              <a:t>アドレスから</a:t>
            </a:r>
            <a:endParaRPr kumimoji="1" lang="en-US" altLang="ja-JP" sz="1400" dirty="0">
              <a:latin typeface="ＭＳ Ｐゴシック" panose="020B0600070205080204" pitchFamily="50" charset="-128"/>
              <a:ea typeface="ＭＳ Ｐゴシック" panose="020B0600070205080204" pitchFamily="50" charset="-128"/>
            </a:endParaRPr>
          </a:p>
          <a:p>
            <a:r>
              <a:rPr kumimoji="1" lang="ja-JP" altLang="en-US" sz="1400" dirty="0">
                <a:latin typeface="ＭＳ Ｐゴシック" panose="020B0600070205080204" pitchFamily="50" charset="-128"/>
                <a:ea typeface="ＭＳ Ｐゴシック" panose="020B0600070205080204" pitchFamily="50" charset="-128"/>
              </a:rPr>
              <a:t>参加申し込みをお願いいたします。</a:t>
            </a:r>
            <a:r>
              <a:rPr kumimoji="1" lang="ja-JP" altLang="en-US" sz="1400" b="1" dirty="0">
                <a:solidFill>
                  <a:srgbClr val="0070C0"/>
                </a:solidFill>
                <a:latin typeface="ＭＳ Ｐゴシック" panose="020B0600070205080204" pitchFamily="50" charset="-128"/>
                <a:ea typeface="ＭＳ Ｐゴシック" panose="020B0600070205080204" pitchFamily="50" charset="-128"/>
              </a:rPr>
              <a:t>（申込〆切：</a:t>
            </a:r>
            <a:r>
              <a:rPr kumimoji="1" lang="en-US" altLang="ja-JP" sz="1400" b="1" dirty="0">
                <a:solidFill>
                  <a:srgbClr val="0070C0"/>
                </a:solidFill>
                <a:latin typeface="ＭＳ Ｐゴシック" panose="020B0600070205080204" pitchFamily="50" charset="-128"/>
                <a:ea typeface="ＭＳ Ｐゴシック" panose="020B0600070205080204" pitchFamily="50" charset="-128"/>
              </a:rPr>
              <a:t>2023</a:t>
            </a:r>
            <a:r>
              <a:rPr kumimoji="1" lang="ja-JP" altLang="en-US" sz="1400" b="1" dirty="0">
                <a:solidFill>
                  <a:srgbClr val="0070C0"/>
                </a:solidFill>
                <a:latin typeface="ＭＳ Ｐゴシック" panose="020B0600070205080204" pitchFamily="50" charset="-128"/>
                <a:ea typeface="ＭＳ Ｐゴシック" panose="020B0600070205080204" pitchFamily="50" charset="-128"/>
              </a:rPr>
              <a:t>年</a:t>
            </a:r>
            <a:r>
              <a:rPr kumimoji="1" lang="en-US" altLang="ja-JP" sz="1400" b="1" dirty="0">
                <a:solidFill>
                  <a:srgbClr val="0070C0"/>
                </a:solidFill>
                <a:latin typeface="ＭＳ Ｐゴシック" panose="020B0600070205080204" pitchFamily="50" charset="-128"/>
                <a:ea typeface="ＭＳ Ｐゴシック" panose="020B0600070205080204" pitchFamily="50" charset="-128"/>
              </a:rPr>
              <a:t>2</a:t>
            </a:r>
            <a:r>
              <a:rPr kumimoji="1" lang="ja-JP" altLang="en-US" sz="1400" b="1" dirty="0">
                <a:solidFill>
                  <a:srgbClr val="0070C0"/>
                </a:solidFill>
                <a:latin typeface="ＭＳ Ｐゴシック" panose="020B0600070205080204" pitchFamily="50" charset="-128"/>
                <a:ea typeface="ＭＳ Ｐゴシック" panose="020B0600070205080204" pitchFamily="50" charset="-128"/>
              </a:rPr>
              <a:t>月</a:t>
            </a:r>
            <a:r>
              <a:rPr kumimoji="1" lang="en-US" altLang="ja-JP" sz="1400" b="1" dirty="0">
                <a:solidFill>
                  <a:srgbClr val="0070C0"/>
                </a:solidFill>
                <a:latin typeface="ＭＳ Ｐゴシック" panose="020B0600070205080204" pitchFamily="50" charset="-128"/>
                <a:ea typeface="ＭＳ Ｐゴシック" panose="020B0600070205080204" pitchFamily="50" charset="-128"/>
              </a:rPr>
              <a:t>10</a:t>
            </a:r>
            <a:r>
              <a:rPr kumimoji="1" lang="ja-JP" altLang="en-US" sz="1400" b="1" dirty="0">
                <a:solidFill>
                  <a:srgbClr val="0070C0"/>
                </a:solidFill>
                <a:latin typeface="ＭＳ Ｐゴシック" panose="020B0600070205080204" pitchFamily="50" charset="-128"/>
                <a:ea typeface="ＭＳ Ｐゴシック" panose="020B0600070205080204" pitchFamily="50" charset="-128"/>
              </a:rPr>
              <a:t>日）</a:t>
            </a:r>
            <a:endParaRPr kumimoji="1" lang="en-US" altLang="ja-JP" sz="1400" dirty="0">
              <a:latin typeface="ＭＳ Ｐゴシック" panose="020B0600070205080204" pitchFamily="50" charset="-128"/>
              <a:ea typeface="ＭＳ Ｐゴシック" panose="020B0600070205080204" pitchFamily="50" charset="-128"/>
            </a:endParaRPr>
          </a:p>
          <a:p>
            <a:r>
              <a:rPr kumimoji="1" lang="ja-JP" altLang="en-US" sz="1400" dirty="0">
                <a:latin typeface="ＭＳ Ｐゴシック" panose="020B0600070205080204" pitchFamily="50" charset="-128"/>
                <a:ea typeface="ＭＳ Ｐゴシック" panose="020B0600070205080204" pitchFamily="50" charset="-128"/>
              </a:rPr>
              <a:t>（１名につき１端末でご参加ください。）</a:t>
            </a:r>
            <a:endParaRPr kumimoji="1" lang="en-US" altLang="ja-JP" sz="1400" dirty="0">
              <a:highlight>
                <a:srgbClr val="FFFF00"/>
              </a:highlight>
              <a:latin typeface="ＭＳ Ｐゴシック" panose="020B0600070205080204" pitchFamily="50" charset="-128"/>
              <a:ea typeface="ＭＳ Ｐゴシック" panose="020B0600070205080204" pitchFamily="50" charset="-128"/>
            </a:endParaRPr>
          </a:p>
          <a:p>
            <a:endParaRPr kumimoji="1" lang="en-US" altLang="ja-JP" sz="1400" dirty="0">
              <a:highlight>
                <a:srgbClr val="FFFF00"/>
              </a:highlight>
              <a:latin typeface="ＭＳ Ｐゴシック" panose="020B0600070205080204" pitchFamily="50" charset="-128"/>
              <a:ea typeface="ＭＳ Ｐゴシック" panose="020B0600070205080204" pitchFamily="50" charset="-128"/>
            </a:endParaRPr>
          </a:p>
          <a:p>
            <a:r>
              <a:rPr kumimoji="1" lang="en-US" altLang="ja-JP" sz="1200" b="1" dirty="0">
                <a:highlight>
                  <a:srgbClr val="FFFF00"/>
                </a:highlight>
                <a:latin typeface="ＭＳ Ｐゴシック" panose="020B0600070205080204" pitchFamily="50" charset="-128"/>
                <a:ea typeface="ＭＳ Ｐゴシック" panose="020B0600070205080204" pitchFamily="50" charset="-128"/>
              </a:rPr>
              <a:t>※</a:t>
            </a:r>
            <a:r>
              <a:rPr kumimoji="1" lang="ja-JP" altLang="en-US" sz="1200" b="1" dirty="0">
                <a:highlight>
                  <a:srgbClr val="FFFF00"/>
                </a:highlight>
                <a:latin typeface="ＭＳ Ｐゴシック" panose="020B0600070205080204" pitchFamily="50" charset="-128"/>
                <a:ea typeface="ＭＳ Ｐゴシック" panose="020B0600070205080204" pitchFamily="50" charset="-128"/>
              </a:rPr>
              <a:t>腎代替療法に関わる研修（施設認定）の参加及び腎代替療法専門指導士更新のための参加証</a:t>
            </a:r>
            <a:endParaRPr kumimoji="1" lang="en-US" altLang="ja-JP" sz="1200" b="1" dirty="0">
              <a:highlight>
                <a:srgbClr val="FFFF00"/>
              </a:highlight>
              <a:latin typeface="ＭＳ Ｐゴシック" panose="020B0600070205080204" pitchFamily="50" charset="-128"/>
              <a:ea typeface="ＭＳ Ｐゴシック" panose="020B0600070205080204" pitchFamily="50" charset="-128"/>
            </a:endParaRPr>
          </a:p>
          <a:p>
            <a:r>
              <a:rPr kumimoji="1" lang="ja-JP" altLang="en-US" sz="1200" b="1" dirty="0">
                <a:highlight>
                  <a:srgbClr val="FFFF00"/>
                </a:highlight>
                <a:latin typeface="ＭＳ Ｐゴシック" panose="020B0600070205080204" pitchFamily="50" charset="-128"/>
                <a:ea typeface="ＭＳ Ｐゴシック" panose="020B0600070205080204" pitchFamily="50" charset="-128"/>
              </a:rPr>
              <a:t>　 発行に関する注意事項　</a:t>
            </a:r>
            <a:endParaRPr kumimoji="1" lang="en-US" altLang="ja-JP" sz="1200" b="1" dirty="0">
              <a:highlight>
                <a:srgbClr val="FFFF00"/>
              </a:highlight>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①セミナーの</a:t>
            </a:r>
            <a:r>
              <a:rPr kumimoji="1" lang="en-US" altLang="ja-JP" sz="1100" b="1" u="sng" dirty="0">
                <a:solidFill>
                  <a:srgbClr val="FF0000"/>
                </a:solidFill>
                <a:latin typeface="ＭＳ Ｐゴシック" panose="020B0600070205080204" pitchFamily="50" charset="-128"/>
                <a:ea typeface="ＭＳ Ｐゴシック" panose="020B0600070205080204" pitchFamily="50" charset="-128"/>
              </a:rPr>
              <a:t>90</a:t>
            </a:r>
            <a:r>
              <a:rPr kumimoji="1" lang="ja-JP" altLang="en-US" sz="1100" b="1" u="sng" dirty="0">
                <a:solidFill>
                  <a:srgbClr val="FF0000"/>
                </a:solidFill>
                <a:latin typeface="ＭＳ Ｐゴシック" panose="020B0600070205080204" pitchFamily="50" charset="-128"/>
                <a:ea typeface="ＭＳ Ｐゴシック" panose="020B0600070205080204" pitchFamily="50" charset="-128"/>
              </a:rPr>
              <a:t>分～全時間のご視聴</a:t>
            </a:r>
            <a:r>
              <a:rPr kumimoji="1" lang="ja-JP" altLang="en-US" sz="1100" dirty="0">
                <a:latin typeface="ＭＳ Ｐゴシック" panose="020B0600070205080204" pitchFamily="50" charset="-128"/>
                <a:ea typeface="ＭＳ Ｐゴシック" panose="020B0600070205080204" pitchFamily="50" charset="-128"/>
              </a:rPr>
              <a:t>をお願いいたします。</a:t>
            </a:r>
            <a:endParaRPr kumimoji="1" lang="en-US" altLang="ja-JP" sz="11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　　（参加時間はウェビナーへの接続時間をもとに計算されます）</a:t>
            </a:r>
            <a:endParaRPr kumimoji="1" lang="en-US" altLang="ja-JP" sz="11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②出席状況及び理解度確認のため、講演終了後に配信されるアンケートにご回答ください。</a:t>
            </a:r>
            <a:endParaRPr kumimoji="1" lang="en-US" altLang="ja-JP" sz="11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　</a:t>
            </a:r>
            <a:r>
              <a:rPr kumimoji="1" lang="en-US" altLang="ja-JP" sz="1100" dirty="0">
                <a:latin typeface="ＭＳ Ｐゴシック" panose="020B0600070205080204" pitchFamily="50" charset="-128"/>
                <a:ea typeface="ＭＳ Ｐゴシック" panose="020B0600070205080204" pitchFamily="50" charset="-128"/>
              </a:rPr>
              <a:t>※</a:t>
            </a:r>
            <a:r>
              <a:rPr kumimoji="1" lang="ja-JP" altLang="en-US" sz="1100" dirty="0">
                <a:latin typeface="ＭＳ Ｐゴシック" panose="020B0600070205080204" pitchFamily="50" charset="-128"/>
                <a:ea typeface="ＭＳ Ｐゴシック" panose="020B0600070205080204" pitchFamily="50" charset="-128"/>
              </a:rPr>
              <a:t>①②の条件を満たされた参加者の方へ参加証を発行いたします。</a:t>
            </a:r>
            <a:endParaRPr kumimoji="1" lang="en-US" altLang="ja-JP" sz="11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　</a:t>
            </a:r>
            <a:endParaRPr kumimoji="1" lang="en-US" altLang="ja-JP" sz="1100" dirty="0">
              <a:latin typeface="ＭＳ Ｐゴシック" panose="020B0600070205080204" pitchFamily="50" charset="-128"/>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D6DCE06D-5614-813D-53DE-56C5A022913E}"/>
              </a:ext>
            </a:extLst>
          </p:cNvPr>
          <p:cNvSpPr txBox="1"/>
          <p:nvPr/>
        </p:nvSpPr>
        <p:spPr>
          <a:xfrm>
            <a:off x="25400" y="44648"/>
            <a:ext cx="6591300" cy="523220"/>
          </a:xfrm>
          <a:prstGeom prst="rect">
            <a:avLst/>
          </a:prstGeom>
          <a:noFill/>
        </p:spPr>
        <p:txBody>
          <a:bodyPr wrap="square" rtlCol="0">
            <a:spAutoFit/>
          </a:bodyPr>
          <a:lstStyle/>
          <a:p>
            <a:r>
              <a:rPr kumimoji="1" lang="ja-JP" altLang="en-US" sz="1400" dirty="0">
                <a:latin typeface="ＭＳ Ｐゴシック" panose="020B0600070205080204" pitchFamily="50" charset="-128"/>
                <a:ea typeface="ＭＳ Ｐゴシック" panose="020B0600070205080204" pitchFamily="50" charset="-128"/>
              </a:rPr>
              <a:t>三重大学医学部附属病院　腎代替療法双方向セミナー</a:t>
            </a:r>
            <a:endParaRPr kumimoji="1" lang="en-US" altLang="ja-JP" sz="1400" dirty="0">
              <a:latin typeface="ＭＳ Ｐゴシック" panose="020B0600070205080204" pitchFamily="50" charset="-128"/>
              <a:ea typeface="ＭＳ Ｐゴシック" panose="020B0600070205080204" pitchFamily="50" charset="-128"/>
            </a:endParaRPr>
          </a:p>
          <a:p>
            <a:r>
              <a:rPr kumimoji="1" lang="ja-JP" altLang="en-US" sz="1400" b="1" dirty="0">
                <a:solidFill>
                  <a:srgbClr val="002060"/>
                </a:solidFill>
                <a:latin typeface="ＭＳ Ｐゴシック" panose="020B0600070205080204" pitchFamily="50" charset="-128"/>
                <a:ea typeface="ＭＳ Ｐゴシック" panose="020B0600070205080204" pitchFamily="50" charset="-128"/>
              </a:rPr>
              <a:t>導入期加算３算定施設が実施する腎代替療法に関わる研修</a:t>
            </a:r>
            <a:endParaRPr kumimoji="1" lang="en-US" altLang="ja-JP" sz="1400" b="1" dirty="0">
              <a:solidFill>
                <a:srgbClr val="002060"/>
              </a:solidFill>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4CD612E9-DEEE-B739-782C-BC277FCE9606}"/>
              </a:ext>
            </a:extLst>
          </p:cNvPr>
          <p:cNvSpPr txBox="1"/>
          <p:nvPr/>
        </p:nvSpPr>
        <p:spPr>
          <a:xfrm>
            <a:off x="165099" y="651157"/>
            <a:ext cx="6267345" cy="1477328"/>
          </a:xfrm>
          <a:prstGeom prst="rect">
            <a:avLst/>
          </a:prstGeom>
          <a:noFill/>
        </p:spPr>
        <p:txBody>
          <a:bodyPr wrap="squar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これだけは知っておきたい</a:t>
            </a:r>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400" dirty="0">
                <a:latin typeface="HG丸ｺﾞｼｯｸM-PRO" panose="020F0600000000000000" pitchFamily="50" charset="-128"/>
                <a:ea typeface="HG丸ｺﾞｼｯｸM-PRO" panose="020F0600000000000000" pitchFamily="50" charset="-128"/>
              </a:rPr>
              <a:t>腎代替療法説明</a:t>
            </a:r>
            <a:r>
              <a:rPr kumimoji="1" lang="ja-JP" altLang="en-US" dirty="0">
                <a:latin typeface="HG丸ｺﾞｼｯｸM-PRO" panose="020F0600000000000000" pitchFamily="50" charset="-128"/>
                <a:ea typeface="HG丸ｺﾞｼｯｸM-PRO" panose="020F0600000000000000" pitchFamily="50" charset="-128"/>
              </a:rPr>
              <a:t>における</a:t>
            </a:r>
            <a:r>
              <a:rPr kumimoji="1" lang="ja-JP" altLang="en-US" sz="2400" dirty="0">
                <a:latin typeface="HG丸ｺﾞｼｯｸM-PRO" panose="020F0600000000000000" pitchFamily="50" charset="-128"/>
                <a:ea typeface="HG丸ｺﾞｼｯｸM-PRO" panose="020F0600000000000000" pitchFamily="50" charset="-128"/>
              </a:rPr>
              <a:t>大切なポイント</a:t>
            </a:r>
            <a:endParaRPr kumimoji="1" lang="en-US" altLang="ja-JP" sz="2400" dirty="0">
              <a:latin typeface="HG丸ｺﾞｼｯｸM-PRO" panose="020F0600000000000000" pitchFamily="50" charset="-128"/>
              <a:ea typeface="HG丸ｺﾞｼｯｸM-PRO" panose="020F0600000000000000" pitchFamily="50" charset="-128"/>
            </a:endParaRPr>
          </a:p>
          <a:p>
            <a:pPr algn="r"/>
            <a:r>
              <a:rPr kumimoji="1" lang="ja-JP" altLang="en-US" b="1" dirty="0">
                <a:solidFill>
                  <a:srgbClr val="002060"/>
                </a:solidFill>
                <a:latin typeface="ＭＳ Ｐゴシック" panose="020B0600070205080204" pitchFamily="50" charset="-128"/>
                <a:ea typeface="ＭＳ Ｐゴシック" panose="020B0600070205080204" pitchFamily="50" charset="-128"/>
              </a:rPr>
              <a:t>２０２３年</a:t>
            </a:r>
            <a:r>
              <a:rPr kumimoji="1" lang="ja-JP" altLang="en-US" sz="2400" b="1" dirty="0">
                <a:solidFill>
                  <a:srgbClr val="002060"/>
                </a:solidFill>
                <a:latin typeface="ＭＳ Ｐゴシック" panose="020B0600070205080204" pitchFamily="50" charset="-128"/>
                <a:ea typeface="ＭＳ Ｐゴシック" panose="020B0600070205080204" pitchFamily="50" charset="-128"/>
              </a:rPr>
              <a:t>２</a:t>
            </a:r>
            <a:r>
              <a:rPr kumimoji="1" lang="ja-JP" altLang="en-US" b="1" dirty="0">
                <a:solidFill>
                  <a:srgbClr val="002060"/>
                </a:solidFill>
                <a:latin typeface="ＭＳ Ｐゴシック" panose="020B0600070205080204" pitchFamily="50" charset="-128"/>
                <a:ea typeface="ＭＳ Ｐゴシック" panose="020B0600070205080204" pitchFamily="50" charset="-128"/>
              </a:rPr>
              <a:t>月</a:t>
            </a:r>
            <a:r>
              <a:rPr kumimoji="1" lang="ja-JP" altLang="en-US" sz="2400" b="1" dirty="0">
                <a:solidFill>
                  <a:srgbClr val="002060"/>
                </a:solidFill>
                <a:latin typeface="ＭＳ Ｐゴシック" panose="020B0600070205080204" pitchFamily="50" charset="-128"/>
                <a:ea typeface="ＭＳ Ｐゴシック" panose="020B0600070205080204" pitchFamily="50" charset="-128"/>
              </a:rPr>
              <a:t>１６</a:t>
            </a:r>
            <a:r>
              <a:rPr kumimoji="1" lang="ja-JP" altLang="en-US" b="1" dirty="0">
                <a:solidFill>
                  <a:srgbClr val="002060"/>
                </a:solidFill>
                <a:latin typeface="ＭＳ Ｐゴシック" panose="020B0600070205080204" pitchFamily="50" charset="-128"/>
                <a:ea typeface="ＭＳ Ｐゴシック" panose="020B0600070205080204" pitchFamily="50" charset="-128"/>
              </a:rPr>
              <a:t>日（木）</a:t>
            </a:r>
            <a:r>
              <a:rPr kumimoji="1" lang="ja-JP" altLang="en-US" sz="2400" b="1" dirty="0">
                <a:solidFill>
                  <a:srgbClr val="002060"/>
                </a:solidFill>
                <a:latin typeface="ＭＳ Ｐゴシック" panose="020B0600070205080204" pitchFamily="50" charset="-128"/>
                <a:ea typeface="ＭＳ Ｐゴシック" panose="020B0600070205080204" pitchFamily="50" charset="-128"/>
              </a:rPr>
              <a:t>１８：００～１９</a:t>
            </a:r>
            <a:r>
              <a:rPr kumimoji="1" lang="en-US" altLang="ja-JP" sz="2400" b="1" dirty="0">
                <a:solidFill>
                  <a:srgbClr val="002060"/>
                </a:solidFill>
                <a:latin typeface="ＭＳ Ｐゴシック" panose="020B0600070205080204" pitchFamily="50" charset="-128"/>
                <a:ea typeface="ＭＳ Ｐゴシック" panose="020B0600070205080204" pitchFamily="50" charset="-128"/>
              </a:rPr>
              <a:t>:</a:t>
            </a:r>
            <a:r>
              <a:rPr kumimoji="1" lang="ja-JP" altLang="en-US" sz="2400" b="1" dirty="0">
                <a:solidFill>
                  <a:srgbClr val="002060"/>
                </a:solidFill>
                <a:latin typeface="ＭＳ Ｐゴシック" panose="020B0600070205080204" pitchFamily="50" charset="-128"/>
                <a:ea typeface="ＭＳ Ｐゴシック" panose="020B0600070205080204" pitchFamily="50" charset="-128"/>
              </a:rPr>
              <a:t>３０</a:t>
            </a:r>
            <a:endParaRPr kumimoji="1" lang="en-US" altLang="ja-JP" sz="2400" b="1" dirty="0">
              <a:solidFill>
                <a:srgbClr val="002060"/>
              </a:solidFill>
              <a:latin typeface="ＭＳ Ｐゴシック" panose="020B0600070205080204" pitchFamily="50" charset="-128"/>
              <a:ea typeface="ＭＳ Ｐゴシック" panose="020B0600070205080204" pitchFamily="50" charset="-128"/>
            </a:endParaRPr>
          </a:p>
          <a:p>
            <a:pPr algn="r"/>
            <a:r>
              <a:rPr kumimoji="1" lang="ja-JP" altLang="en-US" sz="1400" dirty="0">
                <a:latin typeface="HG丸ｺﾞｼｯｸM-PRO" panose="020F0600000000000000" pitchFamily="50" charset="-128"/>
                <a:ea typeface="HG丸ｺﾞｼｯｸM-PRO" panose="020F0600000000000000" pitchFamily="50" charset="-128"/>
              </a:rPr>
              <a:t>対象：導入期加算１・２算定施設</a:t>
            </a:r>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10" name="テキスト ボックス 9">
            <a:extLst>
              <a:ext uri="{FF2B5EF4-FFF2-40B4-BE49-F238E27FC236}">
                <a16:creationId xmlns:a16="http://schemas.microsoft.com/office/drawing/2014/main" id="{CA21CB7D-3B2C-7173-95EF-83FD9A87DA45}"/>
              </a:ext>
            </a:extLst>
          </p:cNvPr>
          <p:cNvSpPr txBox="1"/>
          <p:nvPr/>
        </p:nvSpPr>
        <p:spPr>
          <a:xfrm>
            <a:off x="130980" y="2430201"/>
            <a:ext cx="6591300" cy="3216265"/>
          </a:xfrm>
          <a:prstGeom prst="rect">
            <a:avLst/>
          </a:prstGeom>
          <a:solidFill>
            <a:schemeClr val="bg1"/>
          </a:solidFill>
          <a:ln>
            <a:solidFill>
              <a:schemeClr val="accent1"/>
            </a:solidFill>
          </a:ln>
        </p:spPr>
        <p:txBody>
          <a:bodyPr wrap="square" rtlCol="0">
            <a:spAutoFit/>
          </a:bodyPr>
          <a:lstStyle/>
          <a:p>
            <a:pPr algn="ctr"/>
            <a:r>
              <a:rPr kumimoji="1" lang="en-US" altLang="ja-JP" sz="2000" dirty="0">
                <a:latin typeface="UD デジタル 教科書体 NP-B" panose="02020700000000000000" pitchFamily="18" charset="-128"/>
                <a:ea typeface="UD デジタル 教科書体 NP-B" panose="02020700000000000000" pitchFamily="18" charset="-128"/>
              </a:rPr>
              <a:t>―</a:t>
            </a:r>
            <a:r>
              <a:rPr kumimoji="1" lang="ja-JP" altLang="en-US" sz="2000" dirty="0">
                <a:latin typeface="UD デジタル 教科書体 NP-B" panose="02020700000000000000" pitchFamily="18" charset="-128"/>
                <a:ea typeface="UD デジタル 教科書体 NP-B" panose="02020700000000000000" pitchFamily="18" charset="-128"/>
              </a:rPr>
              <a:t>　プログラム　</a:t>
            </a:r>
            <a:r>
              <a:rPr kumimoji="1" lang="en-US" altLang="ja-JP" sz="2000" dirty="0">
                <a:latin typeface="UD デジタル 教科書体 NP-B" panose="02020700000000000000" pitchFamily="18" charset="-128"/>
                <a:ea typeface="UD デジタル 教科書体 NP-B" panose="02020700000000000000" pitchFamily="18" charset="-128"/>
              </a:rPr>
              <a:t>―</a:t>
            </a:r>
          </a:p>
          <a:p>
            <a:endParaRPr kumimoji="1" lang="en-US" altLang="ja-JP" sz="300" dirty="0">
              <a:latin typeface="UD デジタル 教科書体 NP-B" panose="02020700000000000000" pitchFamily="18" charset="-128"/>
              <a:ea typeface="UD デジタル 教科書体 NP-B" panose="02020700000000000000" pitchFamily="18" charset="-128"/>
            </a:endParaRPr>
          </a:p>
          <a:p>
            <a:r>
              <a:rPr kumimoji="1" lang="ja-JP" altLang="en-US" sz="2000" dirty="0">
                <a:latin typeface="UD デジタル 教科書体 NP-B" panose="02020700000000000000" pitchFamily="18" charset="-128"/>
                <a:ea typeface="UD デジタル 教科書体 NP-B" panose="02020700000000000000" pitchFamily="18" charset="-128"/>
              </a:rPr>
              <a:t>◎座長　村田智博</a:t>
            </a:r>
            <a:r>
              <a:rPr kumimoji="1" lang="ja-JP" altLang="en-US" dirty="0">
                <a:latin typeface="UD デジタル 教科書体 NP-B" panose="02020700000000000000" pitchFamily="18" charset="-128"/>
                <a:ea typeface="UD デジタル 教科書体 NP-B" panose="02020700000000000000" pitchFamily="18" charset="-128"/>
              </a:rPr>
              <a:t>先生</a:t>
            </a:r>
            <a:r>
              <a:rPr kumimoji="1" lang="ja-JP" altLang="en-US" sz="2000" dirty="0">
                <a:latin typeface="UD デジタル 教科書体 NP-B" panose="02020700000000000000" pitchFamily="18" charset="-128"/>
                <a:ea typeface="UD デジタル 教科書体 NP-B" panose="02020700000000000000" pitchFamily="18" charset="-128"/>
              </a:rPr>
              <a:t>　</a:t>
            </a:r>
            <a:r>
              <a:rPr kumimoji="1" lang="ja-JP" altLang="en-US" sz="1600" dirty="0">
                <a:latin typeface="UD デジタル 教科書体 NP-B" panose="02020700000000000000" pitchFamily="18" charset="-128"/>
                <a:ea typeface="UD デジタル 教科書体 NP-B" panose="02020700000000000000" pitchFamily="18" charset="-128"/>
              </a:rPr>
              <a:t>腎臓内科科長</a:t>
            </a:r>
            <a:endParaRPr kumimoji="1" lang="en-US" altLang="ja-JP" sz="1600" dirty="0">
              <a:latin typeface="UD デジタル 教科書体 NP-B" panose="02020700000000000000" pitchFamily="18" charset="-128"/>
              <a:ea typeface="UD デジタル 教科書体 NP-B" panose="02020700000000000000" pitchFamily="18" charset="-128"/>
            </a:endParaRPr>
          </a:p>
          <a:p>
            <a:endParaRPr kumimoji="1" lang="en-US" altLang="ja-JP" sz="1000" dirty="0">
              <a:latin typeface="UD デジタル 教科書体 NP-B" panose="02020700000000000000" pitchFamily="18" charset="-128"/>
              <a:ea typeface="UD デジタル 教科書体 NP-B" panose="02020700000000000000" pitchFamily="18" charset="-128"/>
            </a:endParaRPr>
          </a:p>
          <a:p>
            <a:r>
              <a:rPr kumimoji="1" lang="ja-JP" altLang="en-US" dirty="0">
                <a:latin typeface="UD デジタル 教科書体 NP-B" panose="02020700000000000000" pitchFamily="18" charset="-128"/>
                <a:ea typeface="UD デジタル 教科書体 NP-B" panose="02020700000000000000" pitchFamily="18" charset="-128"/>
              </a:rPr>
              <a:t>■講演１</a:t>
            </a:r>
            <a:endParaRPr kumimoji="1" lang="en-US" altLang="ja-JP" dirty="0">
              <a:latin typeface="UD デジタル 教科書体 NP-B" panose="02020700000000000000" pitchFamily="18" charset="-128"/>
              <a:ea typeface="UD デジタル 教科書体 NP-B" panose="02020700000000000000" pitchFamily="18" charset="-128"/>
            </a:endParaRPr>
          </a:p>
          <a:p>
            <a:r>
              <a:rPr kumimoji="1" lang="ja-JP" altLang="en-US" dirty="0">
                <a:latin typeface="UD デジタル 教科書体 NP-B" panose="02020700000000000000" pitchFamily="18" charset="-128"/>
                <a:ea typeface="UD デジタル 教科書体 NP-B" panose="02020700000000000000" pitchFamily="18" charset="-128"/>
              </a:rPr>
              <a:t>　「療法選択外来の実際」</a:t>
            </a:r>
            <a:endParaRPr kumimoji="1" lang="en-US" altLang="ja-JP" dirty="0">
              <a:latin typeface="UD デジタル 教科書体 NP-B" panose="02020700000000000000" pitchFamily="18" charset="-128"/>
              <a:ea typeface="UD デジタル 教科書体 NP-B" panose="02020700000000000000" pitchFamily="18" charset="-128"/>
            </a:endParaRPr>
          </a:p>
          <a:p>
            <a:pPr algn="r"/>
            <a:r>
              <a:rPr kumimoji="1" lang="ja-JP" altLang="en-US" sz="1400" dirty="0">
                <a:latin typeface="UD デジタル 教科書体 NP-B" panose="02020700000000000000" pitchFamily="18" charset="-128"/>
                <a:ea typeface="UD デジタル 教科書体 NP-B" panose="02020700000000000000" pitchFamily="18" charset="-128"/>
              </a:rPr>
              <a:t>腎臓病療養指導士　看護師　加藤美奈先生</a:t>
            </a:r>
            <a:endParaRPr kumimoji="1" lang="en-US" altLang="ja-JP" sz="1400" dirty="0">
              <a:latin typeface="UD デジタル 教科書体 NP-B" panose="02020700000000000000" pitchFamily="18" charset="-128"/>
              <a:ea typeface="UD デジタル 教科書体 NP-B" panose="02020700000000000000" pitchFamily="18" charset="-128"/>
            </a:endParaRPr>
          </a:p>
          <a:p>
            <a:r>
              <a:rPr kumimoji="1" lang="ja-JP" altLang="en-US" dirty="0">
                <a:latin typeface="UD デジタル 教科書体 NP-B" panose="02020700000000000000" pitchFamily="18" charset="-128"/>
                <a:ea typeface="UD デジタル 教科書体 NP-B" panose="02020700000000000000" pitchFamily="18" charset="-128"/>
              </a:rPr>
              <a:t>■講演２</a:t>
            </a:r>
            <a:endParaRPr kumimoji="1" lang="en-US" altLang="ja-JP" dirty="0">
              <a:latin typeface="UD デジタル 教科書体 NP-B" panose="02020700000000000000" pitchFamily="18" charset="-128"/>
              <a:ea typeface="UD デジタル 教科書体 NP-B" panose="02020700000000000000" pitchFamily="18" charset="-128"/>
            </a:endParaRPr>
          </a:p>
          <a:p>
            <a:r>
              <a:rPr kumimoji="1" lang="ja-JP" altLang="en-US" dirty="0">
                <a:latin typeface="UD デジタル 教科書体 NP-B" panose="02020700000000000000" pitchFamily="18" charset="-128"/>
                <a:ea typeface="UD デジタル 教科書体 NP-B" panose="02020700000000000000" pitchFamily="18" charset="-128"/>
              </a:rPr>
              <a:t>　「腹膜透析療法　その魅力を知ることから」</a:t>
            </a:r>
            <a:endParaRPr kumimoji="1" lang="en-US" altLang="ja-JP" dirty="0">
              <a:latin typeface="UD デジタル 教科書体 NP-B" panose="02020700000000000000" pitchFamily="18" charset="-128"/>
              <a:ea typeface="UD デジタル 教科書体 NP-B" panose="02020700000000000000" pitchFamily="18" charset="-128"/>
            </a:endParaRPr>
          </a:p>
          <a:p>
            <a:pPr algn="r"/>
            <a:r>
              <a:rPr kumimoji="1" lang="ja-JP" altLang="en-US" sz="1400" dirty="0">
                <a:latin typeface="UD デジタル 教科書体 NP-B" panose="02020700000000000000" pitchFamily="18" charset="-128"/>
                <a:ea typeface="UD デジタル 教科書体 NP-B" panose="02020700000000000000" pitchFamily="18" charset="-128"/>
              </a:rPr>
              <a:t>腎不全看護認定看護師　藤見奈央先生</a:t>
            </a:r>
            <a:endParaRPr kumimoji="1" lang="en-US" altLang="ja-JP" sz="1400" dirty="0">
              <a:latin typeface="UD デジタル 教科書体 NP-B" panose="02020700000000000000" pitchFamily="18" charset="-128"/>
              <a:ea typeface="UD デジタル 教科書体 NP-B" panose="02020700000000000000" pitchFamily="18" charset="-128"/>
            </a:endParaRPr>
          </a:p>
          <a:p>
            <a:r>
              <a:rPr kumimoji="1" lang="ja-JP" altLang="en-US" dirty="0">
                <a:latin typeface="UD デジタル 教科書体 NP-B" panose="02020700000000000000" pitchFamily="18" charset="-128"/>
                <a:ea typeface="UD デジタル 教科書体 NP-B" panose="02020700000000000000" pitchFamily="18" charset="-128"/>
              </a:rPr>
              <a:t>■講演３</a:t>
            </a:r>
            <a:endParaRPr kumimoji="1" lang="en-US" altLang="ja-JP" dirty="0">
              <a:latin typeface="UD デジタル 教科書体 NP-B" panose="02020700000000000000" pitchFamily="18" charset="-128"/>
              <a:ea typeface="UD デジタル 教科書体 NP-B" panose="02020700000000000000" pitchFamily="18" charset="-128"/>
            </a:endParaRPr>
          </a:p>
          <a:p>
            <a:r>
              <a:rPr kumimoji="1" lang="ja-JP" altLang="en-US" dirty="0">
                <a:latin typeface="UD デジタル 教科書体 NP-B" panose="02020700000000000000" pitchFamily="18" charset="-128"/>
                <a:ea typeface="UD デジタル 教科書体 NP-B" panose="02020700000000000000" pitchFamily="18" charset="-128"/>
              </a:rPr>
              <a:t>　「腎移植　あなたは伝えることができますか？」</a:t>
            </a:r>
            <a:endParaRPr kumimoji="1" lang="en-US" altLang="ja-JP" dirty="0">
              <a:latin typeface="UD デジタル 教科書体 NP-B" panose="02020700000000000000" pitchFamily="18" charset="-128"/>
              <a:ea typeface="UD デジタル 教科書体 NP-B" panose="02020700000000000000" pitchFamily="18" charset="-128"/>
            </a:endParaRPr>
          </a:p>
          <a:p>
            <a:pPr algn="r"/>
            <a:r>
              <a:rPr kumimoji="1" lang="ja-JP" altLang="en-US" sz="1400" dirty="0">
                <a:latin typeface="UD デジタル 教科書体 NP-B" panose="02020700000000000000" pitchFamily="18" charset="-128"/>
                <a:ea typeface="UD デジタル 教科書体 NP-B" panose="02020700000000000000" pitchFamily="18" charset="-128"/>
              </a:rPr>
              <a:t>レシピエント移植コーディネーター　浦和愛子先生</a:t>
            </a:r>
            <a:endParaRPr kumimoji="1" lang="en-US" altLang="ja-JP" sz="1400" dirty="0">
              <a:latin typeface="UD デジタル 教科書体 NP-B" panose="02020700000000000000" pitchFamily="18" charset="-128"/>
              <a:ea typeface="UD デジタル 教科書体 NP-B" panose="02020700000000000000" pitchFamily="18" charset="-128"/>
            </a:endParaRPr>
          </a:p>
        </p:txBody>
      </p:sp>
      <p:sp>
        <p:nvSpPr>
          <p:cNvPr id="2" name="正方形/長方形 1">
            <a:extLst>
              <a:ext uri="{FF2B5EF4-FFF2-40B4-BE49-F238E27FC236}">
                <a16:creationId xmlns:a16="http://schemas.microsoft.com/office/drawing/2014/main" id="{BDE87321-E6F9-B333-F34A-9771415761D3}"/>
              </a:ext>
            </a:extLst>
          </p:cNvPr>
          <p:cNvSpPr/>
          <p:nvPr/>
        </p:nvSpPr>
        <p:spPr>
          <a:xfrm>
            <a:off x="5377872" y="6056812"/>
            <a:ext cx="1168873" cy="1027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8893573-7373-FBF6-8D88-ECCCADCEDB34}"/>
              </a:ext>
            </a:extLst>
          </p:cNvPr>
          <p:cNvSpPr txBox="1"/>
          <p:nvPr/>
        </p:nvSpPr>
        <p:spPr>
          <a:xfrm>
            <a:off x="4338779" y="44648"/>
            <a:ext cx="3420801" cy="461665"/>
          </a:xfrm>
          <a:prstGeom prst="rect">
            <a:avLst/>
          </a:prstGeom>
          <a:noFill/>
        </p:spPr>
        <p:txBody>
          <a:bodyPr wrap="square" rtlCol="0">
            <a:spAutoFit/>
          </a:bodyPr>
          <a:lstStyle/>
          <a:p>
            <a:pPr algn="ctr"/>
            <a:r>
              <a:rPr kumimoji="1" lang="ja-JP" altLang="en-US" sz="1200" dirty="0">
                <a:latin typeface="HG丸ｺﾞｼｯｸM-PRO" panose="020F0600000000000000" pitchFamily="50" charset="-128"/>
                <a:ea typeface="HG丸ｺﾞｼｯｸM-PRO" panose="020F0600000000000000" pitchFamily="50" charset="-128"/>
              </a:rPr>
              <a:t>三重</a:t>
            </a:r>
            <a:r>
              <a:rPr kumimoji="1" lang="en-US" altLang="ja-JP" sz="1200" dirty="0">
                <a:latin typeface="HG丸ｺﾞｼｯｸM-PRO" panose="020F0600000000000000" pitchFamily="50" charset="-128"/>
                <a:ea typeface="HG丸ｺﾞｼｯｸM-PRO" panose="020F0600000000000000" pitchFamily="50" charset="-128"/>
              </a:rPr>
              <a:t>RRT</a:t>
            </a:r>
            <a:r>
              <a:rPr kumimoji="1" lang="ja-JP" altLang="en-US" sz="1200" dirty="0">
                <a:latin typeface="HG丸ｺﾞｼｯｸM-PRO" panose="020F0600000000000000" pitchFamily="50" charset="-128"/>
                <a:ea typeface="HG丸ｺﾞｼｯｸM-PRO" panose="020F0600000000000000" pitchFamily="50" charset="-128"/>
              </a:rPr>
              <a:t>道場 </a:t>
            </a:r>
            <a:r>
              <a:rPr kumimoji="1" lang="en-US" altLang="ja-JP" sz="1200" dirty="0">
                <a:latin typeface="HG丸ｺﾞｼｯｸM-PRO" panose="020F0600000000000000" pitchFamily="50" charset="-128"/>
                <a:ea typeface="HG丸ｺﾞｼｯｸM-PRO" panose="020F0600000000000000" pitchFamily="50" charset="-128"/>
              </a:rPr>
              <a:t>3</a:t>
            </a:r>
            <a:r>
              <a:rPr kumimoji="1" lang="en-US" altLang="ja-JP" sz="1200" baseline="30000" dirty="0">
                <a:latin typeface="HG丸ｺﾞｼｯｸM-PRO" panose="020F0600000000000000" pitchFamily="50" charset="-128"/>
                <a:ea typeface="HG丸ｺﾞｼｯｸM-PRO" panose="020F0600000000000000" pitchFamily="50" charset="-128"/>
              </a:rPr>
              <a:t>rd.</a:t>
            </a:r>
          </a:p>
          <a:p>
            <a:pPr algn="ctr"/>
            <a:r>
              <a:rPr kumimoji="1" lang="en-US" altLang="ja-JP" sz="1100" baseline="30000" dirty="0">
                <a:latin typeface="HG丸ｺﾞｼｯｸM-PRO" panose="020F0600000000000000" pitchFamily="50" charset="-128"/>
                <a:ea typeface="HG丸ｺﾞｼｯｸM-PRO" panose="020F0600000000000000" pitchFamily="50" charset="-128"/>
              </a:rPr>
              <a:t>Renal replacement therapy</a:t>
            </a:r>
            <a:endParaRPr kumimoji="1" lang="en-US" altLang="ja-JP" sz="1400" dirty="0">
              <a:latin typeface="HG丸ｺﾞｼｯｸM-PRO" panose="020F0600000000000000" pitchFamily="50" charset="-128"/>
              <a:ea typeface="HG丸ｺﾞｼｯｸM-PRO" panose="020F0600000000000000" pitchFamily="50" charset="-128"/>
            </a:endParaRPr>
          </a:p>
        </p:txBody>
      </p:sp>
      <p:pic>
        <p:nvPicPr>
          <p:cNvPr id="11" name="図 10">
            <a:extLst>
              <a:ext uri="{FF2B5EF4-FFF2-40B4-BE49-F238E27FC236}">
                <a16:creationId xmlns:a16="http://schemas.microsoft.com/office/drawing/2014/main" id="{1667D445-A3E6-45CA-A8DB-BEABC2F186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4719" y="6009038"/>
            <a:ext cx="1192026" cy="1192026"/>
          </a:xfrm>
          <a:prstGeom prst="rect">
            <a:avLst/>
          </a:prstGeom>
        </p:spPr>
      </p:pic>
      <p:pic>
        <p:nvPicPr>
          <p:cNvPr id="12" name="図 11">
            <a:extLst>
              <a:ext uri="{FF2B5EF4-FFF2-40B4-BE49-F238E27FC236}">
                <a16:creationId xmlns:a16="http://schemas.microsoft.com/office/drawing/2014/main" id="{F2530A2F-293B-40C1-B7CC-B02178E850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1490" y="5902333"/>
            <a:ext cx="794513" cy="292860"/>
          </a:xfrm>
          <a:prstGeom prst="rect">
            <a:avLst/>
          </a:prstGeom>
          <a:solidFill>
            <a:schemeClr val="accent2">
              <a:lumMod val="60000"/>
              <a:lumOff val="40000"/>
            </a:schemeClr>
          </a:solidFill>
        </p:spPr>
      </p:pic>
    </p:spTree>
    <p:extLst>
      <p:ext uri="{BB962C8B-B14F-4D97-AF65-F5344CB8AC3E}">
        <p14:creationId xmlns:p14="http://schemas.microsoft.com/office/powerpoint/2010/main" val="2657786182"/>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371</TotalTime>
  <Words>375</Words>
  <Application>Microsoft Office PowerPoint</Application>
  <PresentationFormat>A4 210 x 297 mm</PresentationFormat>
  <Paragraphs>40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HGS創英角ｺﾞｼｯｸUB</vt:lpstr>
      <vt:lpstr>HG丸ｺﾞｼｯｸM-PRO</vt:lpstr>
      <vt:lpstr>ＭＳ Ｐゴシック</vt:lpstr>
      <vt:lpstr>UD デジタル 教科書体 NP-B</vt:lpstr>
      <vt:lpstr>Arial</vt:lpstr>
      <vt:lpstr>Trebuchet MS</vt:lpstr>
      <vt:lpstr>Wingdings 3</vt:lpstr>
      <vt:lpstr>ファセット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血液浄化</dc:creator>
  <cp:lastModifiedBy>齋藤</cp:lastModifiedBy>
  <cp:revision>25</cp:revision>
  <cp:lastPrinted>2023-01-04T01:00:26Z</cp:lastPrinted>
  <dcterms:created xsi:type="dcterms:W3CDTF">2022-10-27T23:26:05Z</dcterms:created>
  <dcterms:modified xsi:type="dcterms:W3CDTF">2023-01-05T06:09:47Z</dcterms:modified>
</cp:coreProperties>
</file>